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8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4E385-0493-4DF5-8B66-7CD507747664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D33C0-436E-4EE9-97FE-314B0628E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4E385-0493-4DF5-8B66-7CD507747664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D33C0-436E-4EE9-97FE-314B0628E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4E385-0493-4DF5-8B66-7CD507747664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D33C0-436E-4EE9-97FE-314B0628E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4E385-0493-4DF5-8B66-7CD507747664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D33C0-436E-4EE9-97FE-314B0628E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4E385-0493-4DF5-8B66-7CD507747664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D33C0-436E-4EE9-97FE-314B0628E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4E385-0493-4DF5-8B66-7CD507747664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D33C0-436E-4EE9-97FE-314B0628E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4E385-0493-4DF5-8B66-7CD507747664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D33C0-436E-4EE9-97FE-314B0628E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4E385-0493-4DF5-8B66-7CD507747664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D33C0-436E-4EE9-97FE-314B0628E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4E385-0493-4DF5-8B66-7CD507747664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D33C0-436E-4EE9-97FE-314B0628E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4E385-0493-4DF5-8B66-7CD507747664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D33C0-436E-4EE9-97FE-314B0628E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4E385-0493-4DF5-8B66-7CD507747664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D33C0-436E-4EE9-97FE-314B0628E8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4E385-0493-4DF5-8B66-7CD507747664}" type="datetimeFigureOut">
              <a:rPr lang="en-US" smtClean="0"/>
              <a:t>2/25/2014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D33C0-436E-4EE9-97FE-314B0628E8E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200" dirty="0" err="1"/>
              <a:t>BioMEMS</a:t>
            </a:r>
            <a:r>
              <a:rPr lang="en-US" sz="3200" dirty="0"/>
              <a:t> for Diagnostics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 smtClean="0"/>
              <a:t>Αισθητήρες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76400"/>
            <a:ext cx="33528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95400" y="1143000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Τεχνικές Μέτρησης σε Μικροδοκούς-ανάκλαση ακτίνων </a:t>
            </a:r>
            <a:r>
              <a:rPr lang="en-US" dirty="0" smtClean="0"/>
              <a:t>laser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600200"/>
            <a:ext cx="2819400" cy="2758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04800" y="4800600"/>
            <a:ext cx="8077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 smtClean="0"/>
              <a:t>Κυρίως σε μικροδοκούς σε κάμψη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Δέσμη </a:t>
            </a:r>
            <a:r>
              <a:rPr lang="en-US" dirty="0" smtClean="0"/>
              <a:t>laser </a:t>
            </a:r>
            <a:r>
              <a:rPr lang="el-GR" dirty="0" smtClean="0"/>
              <a:t>προσπίπτει επάνω σε ανακλαστική επιφάνεια της μικροδοκού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 Αλλαγή στη γωνία της μικροδοκού αλλάζει το σημείο πρόσπτωσης της ανακλώμενης ακτίνας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Το ίδιο μπορεί να γίνει σε πολλαπλές δοκούς με πολλαπλές ακτίνες και σύστημα διαίρεσης χρόνου στον αισθητήρα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 smtClean="0"/>
              <a:t>Αισθητήρες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76400" y="1143000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Τεχνικές Μέτρησης σε Μικροδοκούς-κυματοδηγοί</a:t>
            </a:r>
            <a:endParaRPr lang="en-US" dirty="0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676400"/>
            <a:ext cx="533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62000" y="4953000"/>
            <a:ext cx="731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 smtClean="0"/>
              <a:t>Κυρίως σε μικροδοκούς σε ταλάντωση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Διέλευση φωτός μέσα από τη μικροδοκό-με την απώλεια ευθυγράμισης μειώνεται η φωτεινή ενέργεια  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Κατάλληλος αισθητήρας μετράει ενέργεια που προσπίπτει σε αυτόν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 smtClean="0"/>
              <a:t>Αισθητήρες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1143000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Τεχνικές Μέτρησης σε Μικροδοκούς-Πιεζοαντιστάσεις</a:t>
            </a:r>
            <a:endParaRPr lang="en-US" dirty="0"/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057400"/>
            <a:ext cx="7391400" cy="1749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95400" y="4343400"/>
            <a:ext cx="662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 smtClean="0"/>
              <a:t>Υλικά που μεταβάλουν την εσωτερική τους αντίσταση ανάλογα με την επιφανειακή τάση που δέχονται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Είτε ως επίστρωση πάνω στη μικροδοκό είτε μέσα σε αυτήν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Υπολογίζεται τάση ΄των υλικών με γέφυρα </a:t>
            </a:r>
            <a:r>
              <a:rPr lang="en-US" dirty="0" smtClean="0"/>
              <a:t>Wheatstone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el-GR" sz="3100" dirty="0"/>
              <a:t>Επεξεργασία </a:t>
            </a:r>
            <a:r>
              <a:rPr lang="en-US" sz="3100" dirty="0" err="1" smtClean="0"/>
              <a:t>microfluidics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8229600" cy="10667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l-GR" sz="2400" dirty="0" smtClean="0"/>
              <a:t>Ανάλυση δειγμάτων            Απαιτείται προεργασία</a:t>
            </a:r>
          </a:p>
          <a:p>
            <a:pPr>
              <a:buNone/>
            </a:pPr>
            <a:r>
              <a:rPr lang="el-GR" sz="2400" dirty="0"/>
              <a:t> </a:t>
            </a:r>
            <a:r>
              <a:rPr lang="en-US" sz="2400" dirty="0" smtClean="0"/>
              <a:t>                                                   </a:t>
            </a:r>
            <a:r>
              <a:rPr lang="el-GR" sz="2400" dirty="0" smtClean="0"/>
              <a:t>και</a:t>
            </a:r>
            <a:r>
              <a:rPr lang="el-GR" sz="2400" dirty="0" smtClean="0"/>
              <a:t> επεξεργασία                                                </a:t>
            </a:r>
            <a:endParaRPr lang="en-US" sz="2400" dirty="0"/>
          </a:p>
        </p:txBody>
      </p:sp>
      <p:sp>
        <p:nvSpPr>
          <p:cNvPr id="6" name="Right Arrow 5"/>
          <p:cNvSpPr/>
          <p:nvPr/>
        </p:nvSpPr>
        <p:spPr>
          <a:xfrm>
            <a:off x="2667000" y="1524000"/>
            <a:ext cx="68580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010400" y="15240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microfluidics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>
            <a:off x="6324600" y="1524000"/>
            <a:ext cx="68580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90600" y="2971800"/>
            <a:ext cx="6400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Απαραίτητες διεργασίες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Παράδοση δειγμάτων σε κατάλληλες ποσότητες και θέσεις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Θερμική επεξεργασία δειγμάτων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Μίξη αντιδραστηρίων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Φιλτράρισμα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 smtClean="0"/>
              <a:t>Επεξεργασία</a:t>
            </a:r>
            <a:r>
              <a:rPr lang="el-GR" dirty="0" smtClean="0"/>
              <a:t> </a:t>
            </a:r>
            <a:r>
              <a:rPr lang="en-US" sz="2800" dirty="0" err="1" smtClean="0"/>
              <a:t>microfluid</a:t>
            </a:r>
            <a:r>
              <a:rPr lang="en-US" sz="2800" dirty="0" err="1" smtClean="0"/>
              <a:t>ic</a:t>
            </a:r>
            <a:r>
              <a:rPr lang="en-US" sz="2800" dirty="0" err="1" smtClean="0"/>
              <a:t>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l-GR" sz="2400" dirty="0" smtClean="0"/>
              <a:t>Μικροαντλίες</a:t>
            </a:r>
            <a:endParaRPr lang="en-US" sz="24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275404"/>
            <a:ext cx="5943600" cy="230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" y="4800600"/>
            <a:ext cx="739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/>
              <a:t>πιεζοηλεκτρική </a:t>
            </a:r>
            <a:r>
              <a:rPr lang="el-GR" dirty="0" smtClean="0"/>
              <a:t>παραµόρφωση</a:t>
            </a:r>
          </a:p>
          <a:p>
            <a:pPr>
              <a:buFont typeface="Arial" pitchFamily="34" charset="0"/>
              <a:buChar char="•"/>
            </a:pPr>
            <a:r>
              <a:rPr lang="el-GR" dirty="0"/>
              <a:t>µονάδες πεπιεσµένου </a:t>
            </a:r>
            <a:r>
              <a:rPr lang="el-GR" dirty="0" smtClean="0"/>
              <a:t>αέρα</a:t>
            </a:r>
          </a:p>
          <a:p>
            <a:pPr>
              <a:buFont typeface="Arial" pitchFamily="34" charset="0"/>
              <a:buChar char="•"/>
            </a:pPr>
            <a:r>
              <a:rPr lang="el-GR" dirty="0"/>
              <a:t>ηλεκτροστατικά επαγόµενα </a:t>
            </a:r>
            <a:r>
              <a:rPr lang="el-GR" dirty="0" smtClean="0"/>
              <a:t>φορτία</a:t>
            </a:r>
          </a:p>
          <a:p>
            <a:pPr>
              <a:buFont typeface="Arial" pitchFamily="34" charset="0"/>
              <a:buChar char="•"/>
            </a:pPr>
            <a:r>
              <a:rPr lang="el-GR" dirty="0"/>
              <a:t>ροές </a:t>
            </a:r>
            <a:r>
              <a:rPr lang="el-GR" dirty="0" smtClean="0"/>
              <a:t>από </a:t>
            </a:r>
            <a:r>
              <a:rPr lang="el-GR" dirty="0"/>
              <a:t>ηλεκτρο-όσµωση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 smtClean="0"/>
              <a:t>Επεξεργασία</a:t>
            </a:r>
            <a:r>
              <a:rPr lang="el-GR" dirty="0" smtClean="0"/>
              <a:t> </a:t>
            </a:r>
            <a:r>
              <a:rPr lang="en-US" sz="2800" dirty="0" err="1" smtClean="0"/>
              <a:t>microfluidics</a:t>
            </a:r>
            <a:endParaRPr lang="en-US" dirty="0"/>
          </a:p>
        </p:txBody>
      </p:sp>
      <p:pic>
        <p:nvPicPr>
          <p:cNvPr id="4" name="Content Placeholder 3" descr="resonator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52600" y="2362200"/>
            <a:ext cx="5267325" cy="1609725"/>
          </a:xfrm>
        </p:spPr>
      </p:pic>
      <p:sp>
        <p:nvSpPr>
          <p:cNvPr id="5" name="TextBox 4"/>
          <p:cNvSpPr txBox="1"/>
          <p:nvPr/>
        </p:nvSpPr>
        <p:spPr>
          <a:xfrm>
            <a:off x="1219200" y="1676400"/>
            <a:ext cx="678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Μικροκανάλια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66800" y="4495800"/>
            <a:ext cx="716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 smtClean="0"/>
              <a:t>Υψηλός λόγος </a:t>
            </a:r>
            <a:r>
              <a:rPr lang="el-GR" dirty="0"/>
              <a:t>επιφάνειας ως προς το µαζικό </a:t>
            </a:r>
            <a:r>
              <a:rPr lang="el-GR" dirty="0" smtClean="0"/>
              <a:t>όγκο-αντιδραστήρια στα </a:t>
            </a:r>
            <a:r>
              <a:rPr lang="el-GR" dirty="0"/>
              <a:t>τοιχώµατα του </a:t>
            </a:r>
            <a:r>
              <a:rPr lang="el-GR" dirty="0" smtClean="0"/>
              <a:t>καναλιούαντιδρούν </a:t>
            </a:r>
            <a:r>
              <a:rPr lang="el-GR" dirty="0"/>
              <a:t>πολύ αποτελεσµατικά </a:t>
            </a:r>
            <a:r>
              <a:rPr lang="el-GR" dirty="0" smtClean="0"/>
              <a:t> </a:t>
            </a:r>
            <a:endParaRPr lang="el-GR" dirty="0"/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Ηλεκτροφορετικός διαχωρισµός στα τοιχώματα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dirty="0" smtClean="0"/>
              <a:t>Επεξεργασία </a:t>
            </a:r>
            <a:r>
              <a:rPr lang="en-US" sz="2800" dirty="0" err="1" smtClean="0"/>
              <a:t>microfluidics</a:t>
            </a:r>
            <a:endParaRPr lang="en-US" sz="2800" dirty="0"/>
          </a:p>
        </p:txBody>
      </p:sp>
      <p:pic>
        <p:nvPicPr>
          <p:cNvPr id="4" name="Content Placeholder 3" descr="http://www.rsc.org/ej/LC/2009/b817754f/b817754f-s1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600201"/>
            <a:ext cx="3048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4876800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 smtClean="0"/>
              <a:t>Παράλληλες ροές χωρίς ανάμειξη- διαχωρισμός μακρομορίων –Η </a:t>
            </a:r>
            <a:r>
              <a:rPr lang="en-US" dirty="0" smtClean="0"/>
              <a:t>filter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Bio</a:t>
            </a:r>
            <a:r>
              <a:rPr lang="el-GR" sz="2400" dirty="0"/>
              <a:t>-</a:t>
            </a:r>
            <a:r>
              <a:rPr lang="en-US" sz="2400" dirty="0"/>
              <a:t>chips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057401"/>
            <a:ext cx="8229600" cy="3352800"/>
          </a:xfrm>
        </p:spPr>
        <p:txBody>
          <a:bodyPr>
            <a:normAutofit/>
          </a:bodyPr>
          <a:lstStyle/>
          <a:p>
            <a:r>
              <a:rPr lang="el-GR" sz="2400" dirty="0" smtClean="0"/>
              <a:t>Συνδυάζουν </a:t>
            </a:r>
            <a:r>
              <a:rPr lang="en-US" sz="2400" dirty="0" err="1" smtClean="0"/>
              <a:t>microfluidic</a:t>
            </a:r>
            <a:r>
              <a:rPr lang="en-US" sz="2400" dirty="0" smtClean="0"/>
              <a:t> </a:t>
            </a:r>
            <a:r>
              <a:rPr lang="el-GR" sz="2400" dirty="0" smtClean="0"/>
              <a:t>ΜΕΜ</a:t>
            </a:r>
            <a:r>
              <a:rPr lang="en-US" sz="2400" dirty="0" smtClean="0"/>
              <a:t>S </a:t>
            </a:r>
            <a:r>
              <a:rPr lang="el-GR" sz="2400" dirty="0" smtClean="0"/>
              <a:t>και </a:t>
            </a:r>
            <a:r>
              <a:rPr lang="en-US" sz="2400" dirty="0" smtClean="0"/>
              <a:t>MEMs</a:t>
            </a:r>
            <a:r>
              <a:rPr lang="el-GR" sz="2400" dirty="0" smtClean="0"/>
              <a:t> βιοαισθητήρων</a:t>
            </a:r>
            <a:endParaRPr lang="en-US" sz="2400" dirty="0" smtClean="0"/>
          </a:p>
          <a:p>
            <a:r>
              <a:rPr lang="el-GR" sz="2400" dirty="0" smtClean="0"/>
              <a:t>Χωρίζονται σε:</a:t>
            </a:r>
          </a:p>
          <a:p>
            <a:pPr>
              <a:buNone/>
            </a:pPr>
            <a:r>
              <a:rPr lang="el-GR" sz="2400" dirty="0" smtClean="0"/>
              <a:t>-</a:t>
            </a:r>
            <a:r>
              <a:rPr lang="en-US" sz="2400" dirty="0" err="1" smtClean="0"/>
              <a:t>Genechips</a:t>
            </a:r>
            <a:r>
              <a:rPr lang="el-GR" sz="2400" dirty="0" smtClean="0"/>
              <a:t> (</a:t>
            </a:r>
            <a:r>
              <a:rPr lang="el-GR" sz="2400" dirty="0" smtClean="0"/>
              <a:t>πρωτεινικά </a:t>
            </a:r>
            <a:r>
              <a:rPr lang="en-US" sz="2400" dirty="0" smtClean="0"/>
              <a:t>Chips</a:t>
            </a:r>
            <a:r>
              <a:rPr lang="el-GR" sz="2400" dirty="0" smtClean="0"/>
              <a:t>)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-Lab on a chip </a:t>
            </a:r>
            <a:r>
              <a:rPr lang="el-GR" sz="2400" dirty="0" smtClean="0"/>
              <a:t>(μΤΑ</a:t>
            </a:r>
            <a:r>
              <a:rPr lang="en-US" sz="2400" dirty="0" smtClean="0"/>
              <a:t>S</a:t>
            </a:r>
            <a:r>
              <a:rPr lang="el-GR" sz="2400" dirty="0" smtClean="0"/>
              <a:t>)</a:t>
            </a:r>
            <a:endParaRPr lang="en-US" sz="2400" dirty="0" smtClean="0"/>
          </a:p>
          <a:p>
            <a:r>
              <a:rPr lang="el-GR" sz="2400" dirty="0" smtClean="0"/>
              <a:t>Εκτελούν συγκεκριμένες λειτουργίες</a:t>
            </a:r>
          </a:p>
          <a:p>
            <a:r>
              <a:rPr lang="en-US" sz="2400" dirty="0" smtClean="0"/>
              <a:t>“</a:t>
            </a:r>
            <a:r>
              <a:rPr lang="el-GR" sz="2400" dirty="0" smtClean="0"/>
              <a:t>Δοκιμαστικοί σωλήνες</a:t>
            </a:r>
            <a:r>
              <a:rPr lang="en-US" sz="2400" dirty="0" smtClean="0"/>
              <a:t>”</a:t>
            </a:r>
            <a:endParaRPr lang="en-US" sz="2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Bio</a:t>
            </a:r>
            <a:r>
              <a:rPr lang="el-GR" sz="2800" dirty="0" smtClean="0"/>
              <a:t>-</a:t>
            </a:r>
            <a:r>
              <a:rPr lang="en-US" sz="2800" dirty="0" smtClean="0"/>
              <a:t>chips</a:t>
            </a:r>
            <a:endParaRPr lang="en-US" sz="28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0"/>
            <a:ext cx="3477256" cy="3477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72000" y="1676400"/>
            <a:ext cx="41148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 smtClean="0"/>
              <a:t>Πρόβολοι  μονόκλωνων ακολουθιών νουκλεοτιδίων τοποθετούνται πάνω σε πλάκες </a:t>
            </a:r>
            <a:r>
              <a:rPr lang="el-GR" dirty="0"/>
              <a:t>(</a:t>
            </a:r>
            <a:r>
              <a:rPr lang="en-US" dirty="0"/>
              <a:t>plate</a:t>
            </a:r>
            <a:r>
              <a:rPr lang="el-GR" dirty="0"/>
              <a:t>-</a:t>
            </a:r>
            <a:r>
              <a:rPr lang="en-US" dirty="0"/>
              <a:t>based DNA </a:t>
            </a:r>
            <a:r>
              <a:rPr lang="en-US" dirty="0" smtClean="0"/>
              <a:t>arrays</a:t>
            </a:r>
            <a:r>
              <a:rPr lang="el-GR" dirty="0" smtClean="0"/>
              <a:t>) ή </a:t>
            </a:r>
            <a:r>
              <a:rPr lang="en-US" dirty="0" smtClean="0"/>
              <a:t>gel</a:t>
            </a:r>
            <a:r>
              <a:rPr lang="el-GR" dirty="0" smtClean="0"/>
              <a:t> </a:t>
            </a:r>
            <a:r>
              <a:rPr lang="el-GR" dirty="0"/>
              <a:t>(</a:t>
            </a:r>
            <a:r>
              <a:rPr lang="en-US" dirty="0"/>
              <a:t>gel</a:t>
            </a:r>
            <a:r>
              <a:rPr lang="el-GR" dirty="0"/>
              <a:t>-</a:t>
            </a:r>
            <a:r>
              <a:rPr lang="en-US" dirty="0"/>
              <a:t>based DNA arrays</a:t>
            </a:r>
            <a:r>
              <a:rPr lang="el-GR" dirty="0"/>
              <a:t>) </a:t>
            </a:r>
            <a:endParaRPr lang="el-GR" dirty="0" smtClean="0"/>
          </a:p>
          <a:p>
            <a:pPr>
              <a:buFont typeface="Arial" pitchFamily="34" charset="0"/>
              <a:buChar char="•"/>
            </a:pPr>
            <a:r>
              <a:rPr lang="el-GR" dirty="0"/>
              <a:t>Οι </a:t>
            </a:r>
            <a:r>
              <a:rPr lang="el-GR" dirty="0" smtClean="0"/>
              <a:t>πρόβολοι έχουν επιλεγεί με μέγιστη αλληλοεπικάλυψη για έλεγχο ενός γονιδιώματος αλλά και παραλλαγών του.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διερεύνηση των σχήματω</a:t>
            </a:r>
            <a:r>
              <a:rPr lang="en-US" dirty="0" smtClean="0"/>
              <a:t>v</a:t>
            </a:r>
            <a:r>
              <a:rPr lang="el-GR" dirty="0" smtClean="0"/>
              <a:t> </a:t>
            </a:r>
            <a:r>
              <a:rPr lang="el-GR" dirty="0"/>
              <a:t>της γονιδιακής </a:t>
            </a:r>
            <a:r>
              <a:rPr lang="el-GR" dirty="0" smtClean="0"/>
              <a:t>έκφρασης (</a:t>
            </a:r>
            <a:r>
              <a:rPr lang="en-US" dirty="0" smtClean="0"/>
              <a:t>RNA)</a:t>
            </a:r>
            <a:r>
              <a:rPr lang="el-GR" dirty="0" smtClean="0"/>
              <a:t>-ελέγχος ενεργού γονιδίου-αναγνώριση ανώμαλων κυτταρικών μηχανισμών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Ανανώριση ενεργής ακολουθίας με κατάλληλους αισθητήρες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05200" y="10668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         </a:t>
            </a:r>
            <a:r>
              <a:rPr lang="en-US" dirty="0" err="1" smtClean="0"/>
              <a:t>Genechips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Bio</a:t>
            </a:r>
            <a:r>
              <a:rPr lang="el-GR" sz="2800" dirty="0" smtClean="0"/>
              <a:t>-</a:t>
            </a:r>
            <a:r>
              <a:rPr lang="en-US" sz="2800" dirty="0" smtClean="0"/>
              <a:t>chips</a:t>
            </a:r>
            <a:endParaRPr lang="en-US" sz="2800" dirty="0"/>
          </a:p>
        </p:txBody>
      </p:sp>
      <p:pic>
        <p:nvPicPr>
          <p:cNvPr id="4" name="Content Placeholder 3" descr="ChIP-on-chip_wet-lab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1676400"/>
            <a:ext cx="6708361" cy="4246577"/>
          </a:xfrm>
        </p:spPr>
      </p:pic>
      <p:sp>
        <p:nvSpPr>
          <p:cNvPr id="5" name="TextBox 4"/>
          <p:cNvSpPr txBox="1"/>
          <p:nvPr/>
        </p:nvSpPr>
        <p:spPr>
          <a:xfrm>
            <a:off x="3505200" y="11430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         </a:t>
            </a:r>
            <a:r>
              <a:rPr lang="en-US" dirty="0" err="1" smtClean="0"/>
              <a:t>Genechips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l-GR" sz="2800" dirty="0" smtClean="0"/>
              <a:t>Εισαγωγή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43000"/>
            <a:ext cx="7162800" cy="502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    </a:t>
            </a:r>
            <a:r>
              <a:rPr lang="en-US" sz="2400" u="sng" dirty="0" smtClean="0"/>
              <a:t>MEM</a:t>
            </a:r>
            <a:r>
              <a:rPr lang="en-US" sz="2400" u="sng" dirty="0"/>
              <a:t>S</a:t>
            </a:r>
            <a:r>
              <a:rPr lang="en-US" sz="2400" u="sng" dirty="0" smtClean="0"/>
              <a:t>:</a:t>
            </a:r>
            <a:r>
              <a:rPr lang="en-US" sz="2400" dirty="0" smtClean="0"/>
              <a:t> O</a:t>
            </a:r>
            <a:r>
              <a:rPr lang="el-GR" sz="2400" dirty="0" smtClean="0"/>
              <a:t>ποι</a:t>
            </a:r>
            <a:r>
              <a:rPr lang="en-US" sz="2400" dirty="0" smtClean="0"/>
              <a:t>o</a:t>
            </a:r>
            <a:r>
              <a:rPr lang="el-GR" sz="2400" dirty="0" smtClean="0"/>
              <a:t>δήποτε σύστημα περιλαμβάνει εξαρτήματα των οποίων οι διαστάσεις κυμαίνονται από 1μ</a:t>
            </a:r>
            <a:r>
              <a:rPr lang="en-US" sz="2400" dirty="0" smtClean="0"/>
              <a:t>m </a:t>
            </a:r>
            <a:r>
              <a:rPr lang="el-GR" sz="2400" dirty="0" smtClean="0"/>
              <a:t>εώς 100μ</a:t>
            </a:r>
            <a:r>
              <a:rPr lang="en-US" sz="2400" dirty="0" smtClean="0"/>
              <a:t>m</a:t>
            </a:r>
            <a:endParaRPr lang="el-GR" sz="2400" dirty="0" smtClean="0"/>
          </a:p>
          <a:p>
            <a:pPr algn="just">
              <a:buNone/>
            </a:pPr>
            <a:endParaRPr lang="el-GR" sz="2400" dirty="0"/>
          </a:p>
          <a:p>
            <a:pPr algn="just">
              <a:buNone/>
            </a:pPr>
            <a:endParaRPr lang="el-GR" sz="2400" dirty="0" smtClean="0"/>
          </a:p>
          <a:p>
            <a:pPr algn="just">
              <a:buNone/>
            </a:pPr>
            <a:endParaRPr lang="el-GR" sz="2400"/>
          </a:p>
          <a:p>
            <a:pPr algn="just">
              <a:buNone/>
            </a:pPr>
            <a:endParaRPr lang="en-US" sz="2400" dirty="0"/>
          </a:p>
          <a:p>
            <a:pPr algn="just">
              <a:buNone/>
            </a:pPr>
            <a:r>
              <a:rPr lang="el-GR" sz="2400" dirty="0" smtClean="0"/>
              <a:t>        Εμβιομηχανική </a:t>
            </a:r>
            <a:r>
              <a:rPr lang="el-GR" sz="2400" dirty="0"/>
              <a:t>και βιοιατρική </a:t>
            </a:r>
            <a:r>
              <a:rPr lang="el-GR" sz="2400" dirty="0" smtClean="0"/>
              <a:t>τεχνολογία</a:t>
            </a:r>
          </a:p>
          <a:p>
            <a:pPr algn="just">
              <a:buNone/>
            </a:pPr>
            <a:endParaRPr lang="el-GR" sz="2400" dirty="0" smtClean="0"/>
          </a:p>
          <a:p>
            <a:pPr algn="just">
              <a:buNone/>
            </a:pPr>
            <a:r>
              <a:rPr lang="el-GR" sz="2400" dirty="0" smtClean="0"/>
              <a:t>       ΜΕΜ</a:t>
            </a:r>
            <a:r>
              <a:rPr lang="en-US" sz="2400" dirty="0"/>
              <a:t>S</a:t>
            </a:r>
            <a:r>
              <a:rPr lang="el-GR" sz="2400" dirty="0" smtClean="0"/>
              <a:t>:           Διάγνωση       Θεραπεία</a:t>
            </a:r>
          </a:p>
          <a:p>
            <a:pPr algn="just">
              <a:buNone/>
            </a:pPr>
            <a:endParaRPr lang="el-GR" sz="2400" dirty="0"/>
          </a:p>
          <a:p>
            <a:pPr algn="just"/>
            <a:endParaRPr lang="el-GR" sz="2400" u="sng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3505200" y="4572000"/>
            <a:ext cx="8382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343400" y="4572000"/>
            <a:ext cx="9144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Bio</a:t>
            </a:r>
            <a:r>
              <a:rPr lang="el-GR" sz="2800" dirty="0" smtClean="0"/>
              <a:t>-</a:t>
            </a:r>
            <a:r>
              <a:rPr lang="en-US" sz="2800" dirty="0" smtClean="0"/>
              <a:t>chips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1219200"/>
            <a:ext cx="1447800" cy="381000"/>
          </a:xfrm>
        </p:spPr>
        <p:txBody>
          <a:bodyPr/>
          <a:lstStyle/>
          <a:p>
            <a:pPr>
              <a:buNone/>
            </a:pPr>
            <a:r>
              <a:rPr lang="en-US" sz="1800" dirty="0" smtClean="0"/>
              <a:t>Lab on a chip</a:t>
            </a:r>
            <a:endParaRPr lang="en-US" sz="1800" dirty="0" smtClean="0"/>
          </a:p>
          <a:p>
            <a:endParaRPr lang="en-US" dirty="0"/>
          </a:p>
        </p:txBody>
      </p:sp>
      <p:pic>
        <p:nvPicPr>
          <p:cNvPr id="4" name="Picture 3" descr="http://www.rsc.org/ej/LC/2008/b715569g/b715569g-f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057400"/>
            <a:ext cx="5553075" cy="205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9600" y="4724400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 smtClean="0"/>
              <a:t>Μικρορευστομηχανικά κυκλώματα πραγματοποιούν οποιαδήποτεβιοχημική επεξεργασία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Ενεργούν σαν </a:t>
            </a:r>
            <a:r>
              <a:rPr lang="el-GR" dirty="0"/>
              <a:t>δοκιμαστικοί σωλήνες χωρίς τοιχώματα </a:t>
            </a:r>
            <a:endParaRPr lang="el-GR" dirty="0" smtClean="0"/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Περιέχουν ειδικά </a:t>
            </a:r>
            <a:r>
              <a:rPr lang="el-GR" dirty="0"/>
              <a:t>μόρια ‘ανίχνευσης’- αισθητήρες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dirty="0" smtClean="0"/>
              <a:t>Εφαρμογές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304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400" dirty="0" smtClean="0"/>
              <a:t>M</a:t>
            </a:r>
            <a:r>
              <a:rPr lang="el-GR" sz="2400" dirty="0" smtClean="0"/>
              <a:t>ικροφασματόμετρο</a:t>
            </a:r>
          </a:p>
          <a:p>
            <a:r>
              <a:rPr lang="el-GR" sz="2400" dirty="0" smtClean="0"/>
              <a:t>Πηγή φωτός διεγείρει τύπους ενώσεων</a:t>
            </a:r>
          </a:p>
          <a:p>
            <a:r>
              <a:rPr lang="el-GR" sz="2400" dirty="0" smtClean="0"/>
              <a:t>Οι ενώσεις εκπέμπουν υπέρυθρο φώς</a:t>
            </a:r>
          </a:p>
          <a:p>
            <a:r>
              <a:rPr lang="el-GR" sz="2400" dirty="0" smtClean="0"/>
              <a:t>Τα εκπεμπόμενα μήκη κυματος τροφοδοτούνται σε μικροτσίπ</a:t>
            </a:r>
          </a:p>
          <a:p>
            <a:r>
              <a:rPr lang="el-GR" sz="2400" dirty="0" smtClean="0"/>
              <a:t>Αναγνωρίζονται οι ενώσεις από το φάσμα</a:t>
            </a:r>
            <a:endParaRPr lang="en-US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400" dirty="0" smtClean="0"/>
              <a:t>Εφαρμογές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algn="ctr">
              <a:buNone/>
            </a:pPr>
            <a:r>
              <a:rPr lang="el-GR" dirty="0"/>
              <a:t>Ανίχνευση ιού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62400" y="2209800"/>
            <a:ext cx="4800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 smtClean="0"/>
              <a:t>Δείγμα αίματος τοποθετείται στο </a:t>
            </a:r>
            <a:r>
              <a:rPr lang="en-US" dirty="0" smtClean="0"/>
              <a:t>chip </a:t>
            </a:r>
            <a:r>
              <a:rPr lang="el-GR" dirty="0" smtClean="0"/>
              <a:t>και αναμειγνύεται μαγνητικά σταγονίδια προ-επιστρωμένα με κατάλληλο αντίσωμα που συνενώνεται με αντισώματα της συγκεκριμένης νόσου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Καθιζάνουν και πραγματοποιείται μαγνητική πλύση</a:t>
            </a:r>
          </a:p>
          <a:p>
            <a:pPr>
              <a:buFont typeface="Arial" pitchFamily="34" charset="0"/>
              <a:buChar char="•"/>
            </a:pPr>
            <a:r>
              <a:rPr lang="el-GR" dirty="0"/>
              <a:t>Η ηλεκτρική αντίσταση της διάταξης αντιστοιχεί στον αριθμό των σταγονιδίων τα οποία είναι ακινητοποιημένα στους αισθητήρες χάρη στο δεσμό αντισώματος- </a:t>
            </a:r>
            <a:r>
              <a:rPr lang="el-GR" dirty="0" smtClean="0"/>
              <a:t>αντιγόνου</a:t>
            </a:r>
          </a:p>
          <a:p>
            <a:pPr>
              <a:buFont typeface="Arial" pitchFamily="34" charset="0"/>
              <a:buChar char="•"/>
            </a:pPr>
            <a:endParaRPr lang="el-GR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514600"/>
            <a:ext cx="3581400" cy="243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400" dirty="0" smtClean="0"/>
              <a:t>Εφαρμογές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1219200"/>
            <a:ext cx="3886200" cy="4906963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endParaRPr lang="el-GR" sz="2400" dirty="0"/>
          </a:p>
          <a:p>
            <a:pPr algn="ctr">
              <a:buNone/>
            </a:pPr>
            <a:endParaRPr lang="el-GR" sz="2400" dirty="0" smtClean="0"/>
          </a:p>
          <a:p>
            <a:pPr algn="ctr">
              <a:buNone/>
            </a:pPr>
            <a:endParaRPr lang="el-GR" sz="2400" dirty="0" smtClean="0"/>
          </a:p>
          <a:p>
            <a:r>
              <a:rPr lang="el-GR" sz="1800" dirty="0" smtClean="0"/>
              <a:t>Οι </a:t>
            </a:r>
            <a:r>
              <a:rPr lang="el-GR" sz="1800" dirty="0"/>
              <a:t>ηλεκτρικές και διηλεκτρικές ιδιότητες ενός δείγματος μπορούν να </a:t>
            </a:r>
            <a:r>
              <a:rPr lang="el-GR" sz="1800" dirty="0" smtClean="0"/>
              <a:t>προσδιοριστούν  με φασματοσκοπία αντίστασης-</a:t>
            </a:r>
            <a:r>
              <a:rPr lang="el-GR" sz="1800" dirty="0"/>
              <a:t>τα φυσιολογικά γεγονότα και </a:t>
            </a:r>
            <a:r>
              <a:rPr lang="el-GR" sz="1800" dirty="0" smtClean="0"/>
              <a:t>οι μορφολογικές </a:t>
            </a:r>
            <a:r>
              <a:rPr lang="el-GR" sz="1800" dirty="0"/>
              <a:t>ιδιότητες των βιολογικών ιστών είναι </a:t>
            </a:r>
            <a:r>
              <a:rPr lang="el-GR" sz="1800" dirty="0" smtClean="0"/>
              <a:t>προσδιορίσιμες </a:t>
            </a:r>
            <a:r>
              <a:rPr lang="el-GR" sz="1800" dirty="0"/>
              <a:t>από τη φαματοσκοπία ηλεκτρικής </a:t>
            </a:r>
            <a:r>
              <a:rPr lang="el-GR" sz="1800" dirty="0" smtClean="0"/>
              <a:t>αντίστασης</a:t>
            </a:r>
          </a:p>
          <a:p>
            <a:r>
              <a:rPr lang="el-GR" sz="1800" dirty="0" smtClean="0"/>
              <a:t>Τα παραπανω μπορουν να υλοποιηθούν με τριχοειδικό </a:t>
            </a:r>
            <a:r>
              <a:rPr lang="el-GR" sz="1800" dirty="0"/>
              <a:t>κύτταρο </a:t>
            </a:r>
            <a:r>
              <a:rPr lang="el-GR" sz="1800" dirty="0" smtClean="0"/>
              <a:t>μέτρησης</a:t>
            </a:r>
            <a:endParaRPr lang="el-GR" sz="1800" dirty="0"/>
          </a:p>
          <a:p>
            <a:r>
              <a:rPr lang="el-GR" sz="1800" dirty="0" smtClean="0"/>
              <a:t>Διαθέτει χοανοειδής εισόδους στις οποίες τοποθετείται το δείγμα</a:t>
            </a:r>
          </a:p>
          <a:p>
            <a:r>
              <a:rPr lang="el-GR" sz="1800" dirty="0" smtClean="0"/>
              <a:t>Κατάλληλα ηλεκτρόδια μετρούν την πτώση τάσης και πραγματοποιείται χαρακτηρισμος των κυττάρων</a:t>
            </a:r>
          </a:p>
          <a:p>
            <a:r>
              <a:rPr lang="el-GR" sz="1800" dirty="0"/>
              <a:t>διάμετρος του τριχοειδούς θα πρέπει να ταιριάζει με το βιολογικό δείγμα</a:t>
            </a:r>
            <a:endParaRPr lang="el-GR" sz="1800" dirty="0" smtClean="0"/>
          </a:p>
          <a:p>
            <a:endParaRPr lang="el-GR" sz="1800" dirty="0" smtClean="0"/>
          </a:p>
          <a:p>
            <a:endParaRPr lang="el-GR" sz="1800" dirty="0" smtClean="0"/>
          </a:p>
        </p:txBody>
      </p:sp>
      <p:pic>
        <p:nvPicPr>
          <p:cNvPr id="4" name="Content Placeholder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05000"/>
            <a:ext cx="2667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438400" y="12192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Χαρακτηρισμός Κυττάρων Χωρίς Επισήμανση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400" dirty="0" smtClean="0"/>
              <a:t>Εφαρμογές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2400" dirty="0" smtClean="0"/>
              <a:t>Polymerase Chain Reaction</a:t>
            </a:r>
          </a:p>
          <a:p>
            <a:pPr>
              <a:buNone/>
            </a:pPr>
            <a:endParaRPr lang="en-US" sz="2400" dirty="0" smtClean="0"/>
          </a:p>
          <a:p>
            <a:pPr algn="ctr">
              <a:buNone/>
            </a:pPr>
            <a:endParaRPr lang="en-US" sz="24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0"/>
            <a:ext cx="3889696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572000" y="2286000"/>
            <a:ext cx="3810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 smtClean="0"/>
              <a:t>Προκειμένου να γίνει ανάλυση μιας νουκλεοτιδικής αλυσίδας πρέπει να γίνει διαχωρισμός των κλώνων </a:t>
            </a:r>
            <a:r>
              <a:rPr lang="en-US" dirty="0" smtClean="0"/>
              <a:t>DNA </a:t>
            </a:r>
            <a:r>
              <a:rPr lang="el-GR" dirty="0" smtClean="0"/>
              <a:t>και ενίσχυση του με </a:t>
            </a:r>
            <a:r>
              <a:rPr lang="en-US" dirty="0" smtClean="0"/>
              <a:t>PCR</a:t>
            </a:r>
            <a:r>
              <a:rPr lang="el-GR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Με κατάλληλα μικρο-κανάλια  και διαδοχικές θερμάνσεις και ψύξεις σε κατάλληλες θερμοκρασίες η διαδικασία αυτή μπορει να επιτευχθεί σε ένα </a:t>
            </a:r>
            <a:r>
              <a:rPr lang="el-GR" dirty="0"/>
              <a:t>τσιπ μικρορευστομηχανικής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l-GR" dirty="0" smtClean="0"/>
          </a:p>
          <a:p>
            <a:pPr algn="ctr">
              <a:buNone/>
            </a:pPr>
            <a:endParaRPr lang="el-GR" dirty="0"/>
          </a:p>
          <a:p>
            <a:pPr algn="ctr">
              <a:buNone/>
            </a:pPr>
            <a:r>
              <a:rPr lang="el-GR" dirty="0" smtClean="0"/>
              <a:t>Σας Ευχαριστώ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 smtClean="0"/>
              <a:t>Εισαγωγή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307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sz="2800" u="sng" dirty="0" smtClean="0"/>
          </a:p>
          <a:p>
            <a:pPr algn="ctr">
              <a:buNone/>
            </a:pPr>
            <a:r>
              <a:rPr lang="el-GR" sz="2800" u="sng" dirty="0" smtClean="0"/>
              <a:t>Βασικά στοιχεία Βιο</a:t>
            </a:r>
            <a:r>
              <a:rPr lang="en-US" sz="2800" u="sng" dirty="0" smtClean="0"/>
              <a:t>MEMS</a:t>
            </a:r>
            <a:endParaRPr lang="el-GR" sz="2800" u="sng" dirty="0" smtClean="0"/>
          </a:p>
          <a:p>
            <a:r>
              <a:rPr lang="el-GR" sz="2800" dirty="0" smtClean="0"/>
              <a:t>Αισθητήρες </a:t>
            </a:r>
            <a:r>
              <a:rPr lang="en-US" sz="2800" dirty="0" smtClean="0"/>
              <a:t>(</a:t>
            </a:r>
            <a:r>
              <a:rPr lang="el-GR" sz="2800" dirty="0" smtClean="0"/>
              <a:t>βιο-αισθητήρες)</a:t>
            </a:r>
          </a:p>
          <a:p>
            <a:r>
              <a:rPr lang="el-GR" sz="2800" dirty="0" smtClean="0"/>
              <a:t>Επενεργητές (επεξεργασία </a:t>
            </a:r>
            <a:r>
              <a:rPr lang="en-US" sz="2800" dirty="0" err="1" smtClean="0"/>
              <a:t>microfluidics</a:t>
            </a:r>
            <a:r>
              <a:rPr lang="el-GR" sz="2800" dirty="0" smtClean="0"/>
              <a:t>)</a:t>
            </a:r>
          </a:p>
          <a:p>
            <a:r>
              <a:rPr lang="el-GR" sz="2800" dirty="0" smtClean="0"/>
              <a:t>Μετατροπείς (άμεσα συνδεδεμένους με τους βιοαισθητήρες )</a:t>
            </a:r>
          </a:p>
          <a:p>
            <a:r>
              <a:rPr lang="el-GR" sz="2800" dirty="0" smtClean="0"/>
              <a:t>Συστήματα επικοινωνίας με άλλες συσκευές (κυρίως για </a:t>
            </a:r>
            <a:r>
              <a:rPr lang="en-US" sz="2800" dirty="0" smtClean="0"/>
              <a:t>in-vitro </a:t>
            </a:r>
            <a:r>
              <a:rPr lang="en-US" sz="2800" dirty="0" err="1" smtClean="0"/>
              <a:t>BioMEMS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 smtClean="0"/>
              <a:t>Αισθητήρες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00200"/>
            <a:ext cx="7924800" cy="4120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Arrow Connector 8"/>
          <p:cNvCxnSpPr/>
          <p:nvPr/>
        </p:nvCxnSpPr>
        <p:spPr>
          <a:xfrm flipH="1">
            <a:off x="1981200" y="4876800"/>
            <a:ext cx="3810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90600" y="58674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    Βιουποδοχέας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6324600" y="4724400"/>
            <a:ext cx="76200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181600" y="58674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      Μετατροπέας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 smtClean="0"/>
              <a:t>Αισθητήρες</a:t>
            </a:r>
            <a:endParaRPr lang="en-US" dirty="0"/>
          </a:p>
        </p:txBody>
      </p:sp>
      <p:pic>
        <p:nvPicPr>
          <p:cNvPr id="6" name="Content Placeholder 5" descr="endoimage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00201" y="1295401"/>
            <a:ext cx="6019796" cy="2438399"/>
          </a:xfrm>
        </p:spPr>
      </p:pic>
      <p:sp>
        <p:nvSpPr>
          <p:cNvPr id="7" name="TextBox 6"/>
          <p:cNvSpPr txBox="1"/>
          <p:nvPr/>
        </p:nvSpPr>
        <p:spPr>
          <a:xfrm>
            <a:off x="914400" y="3657600"/>
            <a:ext cx="7391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u="sng" dirty="0" smtClean="0"/>
              <a:t>Βιουποδοχείς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Αντισώματα (γρήγορη αντίδραση με αντιγόνα-ανίχνευση)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Ένζυμα (Καταλυτική δράση για ανίχνευση ουσιών)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Ακολουθίες </a:t>
            </a:r>
            <a:r>
              <a:rPr lang="en-US" dirty="0" smtClean="0"/>
              <a:t>DNA (</a:t>
            </a:r>
            <a:r>
              <a:rPr lang="el-GR" dirty="0" smtClean="0"/>
              <a:t>για ανίχνευση </a:t>
            </a:r>
            <a:r>
              <a:rPr lang="en-US" dirty="0" smtClean="0"/>
              <a:t>DNA)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Μικροοργανισμοί (για έλεγχο τοξικότητας)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 smtClean="0"/>
              <a:t>Αισθητήρες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600200"/>
            <a:ext cx="442817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/>
          <p:nvPr/>
        </p:nvCxnSpPr>
        <p:spPr>
          <a:xfrm flipH="1" flipV="1">
            <a:off x="2057400" y="2057400"/>
            <a:ext cx="10668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838200"/>
            <a:ext cx="2286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u="sng" dirty="0" smtClean="0"/>
              <a:t>Ηλεκτροχημικοί βιοαισθητήρες:</a:t>
            </a:r>
          </a:p>
          <a:p>
            <a:r>
              <a:rPr lang="el-GR" dirty="0" smtClean="0"/>
              <a:t>Μετράνε είτε το ρεύμα (αμπερόμετρο) είτε την τάση (ποτενσιόμετρο) που παράγεται από ηλεκτροχημικές αντιδράσεις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0" y="10668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b="1" u="sng" dirty="0" smtClean="0"/>
              <a:t>Διαχωρισμός βιοαισθητήρων ανάλογα με τους μετατροπείς τους</a:t>
            </a:r>
            <a:endParaRPr lang="en-US" b="1" u="sng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5486400" y="1828800"/>
            <a:ext cx="9906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477000" y="838200"/>
            <a:ext cx="2514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u="sng" dirty="0" smtClean="0"/>
              <a:t>Οπτικοί βιοαισθητήρες:</a:t>
            </a:r>
          </a:p>
          <a:p>
            <a:r>
              <a:rPr lang="el-GR" dirty="0" smtClean="0"/>
              <a:t>Ανιχνεύουν αλλαγές στην οπτική  πυκνότητα (από χρωστικές και φθορίζουσες ουσίες ή αλλαγή ανακλαστικότητας εξαιτίας συγκέντρωσης αντιγόνου) που παράγεται από οπτική πηγή. </a:t>
            </a:r>
            <a:endParaRPr lang="en-US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 flipV="1">
            <a:off x="2133600" y="4419600"/>
            <a:ext cx="9906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0" y="4038600"/>
            <a:ext cx="2362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u="sng" dirty="0" smtClean="0"/>
              <a:t>Ακουστικοί Βιοαισθητήρες:</a:t>
            </a:r>
          </a:p>
          <a:p>
            <a:r>
              <a:rPr lang="el-GR" dirty="0" smtClean="0"/>
              <a:t>Μέσω του υπολογισμού της συχνότητας ή των απωλειών διάδοσης ενός κυματος πάνω σε επιφάνεια ανιχνεύεται αλλαγή στη μάζα</a:t>
            </a:r>
            <a:endParaRPr lang="en-US" dirty="0"/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5334000" y="4267200"/>
            <a:ext cx="12192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553200" y="4038600"/>
            <a:ext cx="2438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u="sng" dirty="0" smtClean="0"/>
              <a:t>Θερμιδομετρικοί Βιοαισθητήρες:</a:t>
            </a:r>
          </a:p>
          <a:p>
            <a:r>
              <a:rPr lang="el-GR" dirty="0" smtClean="0"/>
              <a:t>Μετρούν  τη θερμότητα μιας βιοχημικής αντίδρασης είτε διατηρόντας τη θερμοκρασία σταθερή είτε μετρώντας αλλαγή στη θερμοκρασία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 smtClean="0"/>
              <a:t>Αισθητήρες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1"/>
            <a:ext cx="8229600" cy="304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l-GR" sz="1800" dirty="0" smtClean="0"/>
              <a:t>Μικροδοκοί</a:t>
            </a:r>
          </a:p>
          <a:p>
            <a:r>
              <a:rPr lang="el-GR" sz="1800" dirty="0" smtClean="0"/>
              <a:t>Μπορούν να χρησιμοποιηθούν ως αισθητήρες</a:t>
            </a:r>
          </a:p>
          <a:p>
            <a:r>
              <a:rPr lang="el-GR" sz="1800" dirty="0" smtClean="0"/>
              <a:t>Έχουν τις ρίζες τουσ στη μικροσκοπία σάρωσης (</a:t>
            </a:r>
            <a:r>
              <a:rPr lang="en-US" sz="1800" dirty="0" smtClean="0"/>
              <a:t>SFM)</a:t>
            </a:r>
          </a:p>
          <a:p>
            <a:r>
              <a:rPr lang="el-GR" sz="1800" dirty="0" smtClean="0"/>
              <a:t>Ταξινομούνται ανάλογα με την ιδιοτητα της μικροδοκού που χρησιμοποιούν</a:t>
            </a:r>
          </a:p>
          <a:p>
            <a:endParaRPr lang="el-GR" sz="1800" dirty="0"/>
          </a:p>
          <a:p>
            <a:pPr>
              <a:buNone/>
            </a:pPr>
            <a:endParaRPr lang="el-GR" sz="1800" dirty="0" smtClean="0"/>
          </a:p>
          <a:p>
            <a:pPr>
              <a:buNone/>
            </a:pPr>
            <a:endParaRPr lang="en-US" sz="1800" dirty="0"/>
          </a:p>
          <a:p>
            <a:pPr>
              <a:buNone/>
            </a:pPr>
            <a:endParaRPr lang="en-US"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 smtClean="0"/>
              <a:t>Αισθητήρες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2986881"/>
            <a:ext cx="51435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38200" y="16002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-Αισθητήρες με μικροδοκούς σε </a:t>
            </a:r>
            <a:r>
              <a:rPr lang="el-GR" dirty="0" smtClean="0"/>
              <a:t>ταλάντωση</a:t>
            </a:r>
            <a:endParaRPr lang="el-GR" dirty="0"/>
          </a:p>
        </p:txBody>
      </p:sp>
      <p:sp>
        <p:nvSpPr>
          <p:cNvPr id="6" name="TextBox 5"/>
          <p:cNvSpPr txBox="1"/>
          <p:nvPr/>
        </p:nvSpPr>
        <p:spPr>
          <a:xfrm>
            <a:off x="1066800" y="4953000"/>
            <a:ext cx="647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 smtClean="0"/>
              <a:t>Πιεζοηλεκτρικά στρώματα δημιουργούν εξαναγκασμένες ταλαντώσεις</a:t>
            </a:r>
          </a:p>
          <a:p>
            <a:pPr>
              <a:buFont typeface="Arial" pitchFamily="34" charset="0"/>
              <a:buChar char="•"/>
            </a:pPr>
            <a:r>
              <a:rPr lang="el-GR" dirty="0" smtClean="0"/>
              <a:t>Αλλαγές στη μάζα που βρίσκεται πανω στις μικροδοκούς οδηγούν σε αλλαγές στα χαρακτηριστικά της ταλάντωσης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667000" y="3733800"/>
            <a:ext cx="228600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4343400" y="3886200"/>
            <a:ext cx="16002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 smtClean="0"/>
              <a:t>Αισθητήρες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752600"/>
            <a:ext cx="3533640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3400" y="1143000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-Αισθητήρες με μικροδοκούς σε κάμψη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48200" y="1828800"/>
            <a:ext cx="3581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Ειδική επίστρωση στις μικροδοκούς  προσροφά συγκεκριμένα μόρια παραμορφώνοντας τες. Μετρωντας αυ΄τη την παραμόρφωση μπορούμε να ανιχνεύσουμε την παρουσία ορισμένων ουσιών.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</TotalTime>
  <Words>800</Words>
  <Application>Microsoft Office PowerPoint</Application>
  <PresentationFormat>On-screen Show (4:3)</PresentationFormat>
  <Paragraphs>135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BioMEMS for Diagnostics </vt:lpstr>
      <vt:lpstr>Εισαγωγή</vt:lpstr>
      <vt:lpstr>Εισαγωγή</vt:lpstr>
      <vt:lpstr>Αισθητήρες</vt:lpstr>
      <vt:lpstr>Αισθητήρες</vt:lpstr>
      <vt:lpstr>Αισθητήρες</vt:lpstr>
      <vt:lpstr>Αισθητήρες</vt:lpstr>
      <vt:lpstr>Αισθητήρες</vt:lpstr>
      <vt:lpstr>Αισθητήρες</vt:lpstr>
      <vt:lpstr>Αισθητήρες</vt:lpstr>
      <vt:lpstr>Αισθητήρες</vt:lpstr>
      <vt:lpstr>Αισθητήρες</vt:lpstr>
      <vt:lpstr>Επεξεργασία microfluidics </vt:lpstr>
      <vt:lpstr>Επεξεργασία microfluidics</vt:lpstr>
      <vt:lpstr>Επεξεργασία microfluidics</vt:lpstr>
      <vt:lpstr>Επεξεργασία microfluidics</vt:lpstr>
      <vt:lpstr>Bio-chips</vt:lpstr>
      <vt:lpstr>Bio-chips</vt:lpstr>
      <vt:lpstr>Bio-chips</vt:lpstr>
      <vt:lpstr>Bio-chips</vt:lpstr>
      <vt:lpstr>Εφαρμογές</vt:lpstr>
      <vt:lpstr>Εφαρμογές</vt:lpstr>
      <vt:lpstr>Εφαρμογές</vt:lpstr>
      <vt:lpstr>Εφαρμογές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BioMEMS for Diagnostics </dc:title>
  <dc:creator>Vassos Sanoudos</dc:creator>
  <cp:lastModifiedBy>Vassos Sanoudos</cp:lastModifiedBy>
  <cp:revision>35</cp:revision>
  <dcterms:created xsi:type="dcterms:W3CDTF">2014-02-25T10:11:05Z</dcterms:created>
  <dcterms:modified xsi:type="dcterms:W3CDTF">2014-02-26T08:00:07Z</dcterms:modified>
</cp:coreProperties>
</file>